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3" r:id="rId4"/>
    <p:sldId id="268" r:id="rId5"/>
    <p:sldId id="277" r:id="rId6"/>
    <p:sldId id="274" r:id="rId7"/>
    <p:sldId id="275" r:id="rId8"/>
    <p:sldId id="282" r:id="rId9"/>
    <p:sldId id="279" r:id="rId10"/>
    <p:sldId id="278" r:id="rId11"/>
    <p:sldId id="280" r:id="rId12"/>
    <p:sldId id="281" r:id="rId13"/>
    <p:sldId id="271" r:id="rId14"/>
    <p:sldId id="272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11"/>
    <p:restoredTop sz="95187"/>
  </p:normalViewPr>
  <p:slideViewPr>
    <p:cSldViewPr snapToGrid="0" snapToObjects="1">
      <p:cViewPr>
        <p:scale>
          <a:sx n="68" d="100"/>
          <a:sy n="68" d="100"/>
        </p:scale>
        <p:origin x="-8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429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60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094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829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369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702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53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32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3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32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74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14D36E-3715-4343-A144-0A2086EDF902}" type="datetimeFigureOut">
              <a:rPr lang="fr-FR" smtClean="0"/>
              <a:t>19/09/2017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EA76B-1A57-4149-8494-56DD7F69C984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11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Mécatronique</a:t>
            </a:r>
            <a:br>
              <a:rPr lang="fr-FR" dirty="0" smtClean="0"/>
            </a:br>
            <a:r>
              <a:rPr lang="fr-FR" dirty="0" smtClean="0"/>
              <a:t>Groupe 07</a:t>
            </a:r>
            <a:br>
              <a:rPr lang="fr-FR" dirty="0" smtClean="0"/>
            </a:br>
            <a:r>
              <a:rPr lang="fr-FR" dirty="0" err="1" smtClean="0"/>
              <a:t>Tricotissage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2047875" y="6273800"/>
            <a:ext cx="9144000" cy="1655762"/>
          </a:xfrm>
        </p:spPr>
        <p:txBody>
          <a:bodyPr/>
          <a:lstStyle/>
          <a:p>
            <a:r>
              <a:rPr lang="fr-FR" smtClean="0"/>
              <a:t>Revue de Projet – 8 Novembre 2016</a:t>
            </a:r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765" y="0"/>
            <a:ext cx="2117235" cy="6858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5857" y="3509963"/>
            <a:ext cx="5274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0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Solution Plots autonomes : blocage par came</a:t>
            </a:r>
            <a:endParaRPr lang="en-US" sz="4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plot = un bloc,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une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plaque et </a:t>
            </a: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une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8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came </a:t>
            </a:r>
            <a:endParaRPr lang="en-US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0" name="Picture 5"/>
          <p:cNvPicPr/>
          <p:nvPr/>
        </p:nvPicPr>
        <p:blipFill>
          <a:blip r:embed="rId2"/>
          <a:stretch/>
        </p:blipFill>
        <p:spPr>
          <a:xfrm>
            <a:off x="11496600" y="0"/>
            <a:ext cx="2118960" cy="6864480"/>
          </a:xfrm>
          <a:prstGeom prst="rect">
            <a:avLst/>
          </a:prstGeom>
          <a:ln>
            <a:noFill/>
          </a:ln>
        </p:spPr>
      </p:pic>
      <p:sp>
        <p:nvSpPr>
          <p:cNvPr id="81" name="Line 3"/>
          <p:cNvSpPr/>
          <p:nvPr/>
        </p:nvSpPr>
        <p:spPr>
          <a:xfrm>
            <a:off x="947520" y="1324080"/>
            <a:ext cx="750492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2" name="Picture 81"/>
          <p:cNvPicPr/>
          <p:nvPr/>
        </p:nvPicPr>
        <p:blipFill>
          <a:blip r:embed="rId3"/>
          <a:stretch/>
        </p:blipFill>
        <p:spPr>
          <a:xfrm>
            <a:off x="2239560" y="2304000"/>
            <a:ext cx="7408440" cy="425340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2597876"/>
            <a:ext cx="6233160" cy="357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11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Solution Plots autonomes</a:t>
            </a:r>
            <a:endParaRPr lang="en-U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648000" y="14090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Déplacer</a:t>
            </a: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les plots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contraintes pour le moteur : </a:t>
            </a:r>
            <a:endParaRPr lang="en-US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3" name="Picture 5"/>
          <p:cNvPicPr/>
          <p:nvPr/>
        </p:nvPicPr>
        <p:blipFill>
          <a:blip r:embed="rId2"/>
          <a:stretch/>
        </p:blipFill>
        <p:spPr>
          <a:xfrm>
            <a:off x="11496600" y="0"/>
            <a:ext cx="2118960" cy="6864480"/>
          </a:xfrm>
          <a:prstGeom prst="rect">
            <a:avLst/>
          </a:prstGeom>
          <a:ln>
            <a:noFill/>
          </a:ln>
        </p:spPr>
      </p:pic>
      <p:sp>
        <p:nvSpPr>
          <p:cNvPr id="94" name="Line 3"/>
          <p:cNvSpPr/>
          <p:nvPr/>
        </p:nvSpPr>
        <p:spPr>
          <a:xfrm>
            <a:off x="947520" y="1324080"/>
            <a:ext cx="750492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95" name="Table 4"/>
          <p:cNvGraphicFramePr/>
          <p:nvPr/>
        </p:nvGraphicFramePr>
        <p:xfrm>
          <a:off x="236160" y="2396520"/>
          <a:ext cx="4215240" cy="1432560"/>
        </p:xfrm>
        <a:graphic>
          <a:graphicData uri="http://schemas.openxmlformats.org/drawingml/2006/table">
            <a:tbl>
              <a:tblPr/>
              <a:tblGrid>
                <a:gridCol w="649080"/>
                <a:gridCol w="1368000"/>
                <a:gridCol w="970200"/>
                <a:gridCol w="1227960"/>
              </a:tblGrid>
              <a:tr h="352080"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Axe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déplacement max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</a:t>
                      </a:r>
                      <a:r>
                        <a:rPr lang="fr-FR" sz="1400" strike="noStrike" spc="-1" baseline="-700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minimale</a:t>
                      </a:r>
                      <a:endParaRPr lang="fr-FR" sz="140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V</a:t>
                      </a:r>
                      <a:r>
                        <a:rPr lang="fr-FR" sz="1400" strike="noStrike" spc="-1" baseline="-700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moyenne</a:t>
                      </a:r>
                      <a:endParaRPr lang="fr-FR" sz="140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X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216 m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24 cm/s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 cm/s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Y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216 m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24 cm/s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 cm/s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Z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25 m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faible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faible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96" name="Picture 95"/>
          <p:cNvPicPr/>
          <p:nvPr/>
        </p:nvPicPr>
        <p:blipFill>
          <a:blip r:embed="rId3"/>
          <a:stretch/>
        </p:blipFill>
        <p:spPr>
          <a:xfrm>
            <a:off x="4451040" y="2376000"/>
            <a:ext cx="6555960" cy="3594960"/>
          </a:xfrm>
          <a:prstGeom prst="rect">
            <a:avLst/>
          </a:prstGeom>
          <a:ln>
            <a:noFill/>
          </a:ln>
        </p:spPr>
      </p:pic>
      <p:sp>
        <p:nvSpPr>
          <p:cNvPr id="97" name="TextShape 5"/>
          <p:cNvSpPr txBox="1"/>
          <p:nvPr/>
        </p:nvSpPr>
        <p:spPr>
          <a:xfrm>
            <a:off x="4752000" y="1944000"/>
            <a:ext cx="3240000" cy="29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Schéma cinématique</a:t>
            </a:r>
          </a:p>
        </p:txBody>
      </p:sp>
    </p:spTree>
    <p:extLst>
      <p:ext uri="{BB962C8B-B14F-4D97-AF65-F5344CB8AC3E}">
        <p14:creationId xmlns:p14="http://schemas.microsoft.com/office/powerpoint/2010/main" val="5471328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720000" y="329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Solution Plots autonomes</a:t>
            </a:r>
            <a:r>
              <a:rPr lang="en-US" sz="4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: chaînes</a:t>
            </a:r>
            <a:endParaRPr lang="en-US" sz="40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99" name="Picture 5"/>
          <p:cNvPicPr/>
          <p:nvPr/>
        </p:nvPicPr>
        <p:blipFill>
          <a:blip r:embed="rId2"/>
          <a:stretch/>
        </p:blipFill>
        <p:spPr>
          <a:xfrm>
            <a:off x="11378520" y="360000"/>
            <a:ext cx="2118960" cy="6864480"/>
          </a:xfrm>
          <a:prstGeom prst="rect">
            <a:avLst/>
          </a:prstGeom>
          <a:ln>
            <a:noFill/>
          </a:ln>
        </p:spPr>
      </p:pic>
      <p:sp>
        <p:nvSpPr>
          <p:cNvPr id="100" name="Line 2"/>
          <p:cNvSpPr/>
          <p:nvPr/>
        </p:nvSpPr>
        <p:spPr>
          <a:xfrm>
            <a:off x="947520" y="1324080"/>
            <a:ext cx="750492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CustomShape 3"/>
          <p:cNvSpPr/>
          <p:nvPr/>
        </p:nvSpPr>
        <p:spPr>
          <a:xfrm>
            <a:off x="1758240" y="4539600"/>
            <a:ext cx="7633800" cy="1735560"/>
          </a:xfrm>
          <a:prstGeom prst="rect">
            <a:avLst/>
          </a:prstGeom>
          <a:solidFill>
            <a:srgbClr val="FBDCFC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80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Chaîne d’énergie   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CustomShape 4"/>
          <p:cNvSpPr/>
          <p:nvPr/>
        </p:nvSpPr>
        <p:spPr>
          <a:xfrm>
            <a:off x="2000880" y="5187960"/>
            <a:ext cx="1228680" cy="45468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20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Alimenter</a:t>
            </a:r>
            <a:r>
              <a:rPr lang="fr-FR" sz="120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Prise secteur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3501000" y="5187960"/>
            <a:ext cx="1230120" cy="45468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20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Distribuer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voir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6"/>
          <p:cNvSpPr/>
          <p:nvPr/>
        </p:nvSpPr>
        <p:spPr>
          <a:xfrm>
            <a:off x="6486840" y="5187960"/>
            <a:ext cx="1230120" cy="81972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20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Transmettre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axes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Pince/moteur rotatif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7"/>
          <p:cNvSpPr/>
          <p:nvPr/>
        </p:nvSpPr>
        <p:spPr>
          <a:xfrm>
            <a:off x="5013000" y="5187960"/>
            <a:ext cx="1230120" cy="637200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200" i="1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Convertir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Pas un moteur à pas constant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8"/>
          <p:cNvSpPr/>
          <p:nvPr/>
        </p:nvSpPr>
        <p:spPr>
          <a:xfrm rot="16200000">
            <a:off x="8012520" y="5214600"/>
            <a:ext cx="953280" cy="363960"/>
          </a:xfrm>
          <a:prstGeom prst="rect">
            <a:avLst/>
          </a:prstGeom>
          <a:solidFill>
            <a:srgbClr val="FFFB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18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AGIR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9"/>
          <p:cNvSpPr/>
          <p:nvPr/>
        </p:nvSpPr>
        <p:spPr>
          <a:xfrm>
            <a:off x="8296560" y="4083840"/>
            <a:ext cx="385560" cy="70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10"/>
          <p:cNvSpPr/>
          <p:nvPr/>
        </p:nvSpPr>
        <p:spPr>
          <a:xfrm>
            <a:off x="8301600" y="6037200"/>
            <a:ext cx="385560" cy="70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1"/>
          <p:cNvSpPr/>
          <p:nvPr/>
        </p:nvSpPr>
        <p:spPr>
          <a:xfrm>
            <a:off x="7877520" y="3563280"/>
            <a:ext cx="122328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4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Aiguilles en position initiale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12"/>
          <p:cNvSpPr/>
          <p:nvPr/>
        </p:nvSpPr>
        <p:spPr>
          <a:xfrm>
            <a:off x="8687160" y="6275160"/>
            <a:ext cx="12232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40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Aiguilles en position finale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13"/>
          <p:cNvSpPr/>
          <p:nvPr/>
        </p:nvSpPr>
        <p:spPr>
          <a:xfrm>
            <a:off x="1545480" y="5397120"/>
            <a:ext cx="455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>
                <a:lumMod val="65000"/>
                <a:lumOff val="35000"/>
              </a:schemeClr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4"/>
          <p:cNvSpPr/>
          <p:nvPr/>
        </p:nvSpPr>
        <p:spPr>
          <a:xfrm>
            <a:off x="3229920" y="5397120"/>
            <a:ext cx="271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>
                <a:lumMod val="65000"/>
                <a:lumOff val="35000"/>
              </a:schemeClr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5"/>
          <p:cNvSpPr/>
          <p:nvPr/>
        </p:nvSpPr>
        <p:spPr>
          <a:xfrm>
            <a:off x="4731480" y="5397120"/>
            <a:ext cx="280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>
                <a:lumMod val="65000"/>
                <a:lumOff val="35000"/>
              </a:schemeClr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6"/>
          <p:cNvSpPr/>
          <p:nvPr/>
        </p:nvSpPr>
        <p:spPr>
          <a:xfrm>
            <a:off x="6243120" y="5397120"/>
            <a:ext cx="243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>
                <a:lumMod val="65000"/>
                <a:lumOff val="35000"/>
              </a:schemeClr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7"/>
          <p:cNvSpPr/>
          <p:nvPr/>
        </p:nvSpPr>
        <p:spPr>
          <a:xfrm flipV="1">
            <a:off x="7717320" y="5396040"/>
            <a:ext cx="604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chemeClr val="tx1">
                <a:lumMod val="65000"/>
                <a:lumOff val="35000"/>
              </a:schemeClr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8"/>
          <p:cNvSpPr/>
          <p:nvPr/>
        </p:nvSpPr>
        <p:spPr>
          <a:xfrm>
            <a:off x="2450160" y="2054520"/>
            <a:ext cx="4883040" cy="1430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i="1" strike="noStrike" spc="-1">
                <a:solidFill>
                  <a:srgbClr val="4444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Chaîne d’information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19"/>
          <p:cNvSpPr/>
          <p:nvPr/>
        </p:nvSpPr>
        <p:spPr>
          <a:xfrm>
            <a:off x="5910840" y="2595240"/>
            <a:ext cx="1230120" cy="637200"/>
          </a:xfrm>
          <a:prstGeom prst="rect">
            <a:avLst/>
          </a:prstGeom>
          <a:noFill/>
          <a:ln>
            <a:solidFill>
              <a:srgbClr val="44449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200" i="1" strike="noStrike" spc="-1">
                <a:solidFill>
                  <a:srgbClr val="4444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Communiquer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IHM (écran ou Internet)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20"/>
          <p:cNvSpPr/>
          <p:nvPr/>
        </p:nvSpPr>
        <p:spPr>
          <a:xfrm>
            <a:off x="4313880" y="2595240"/>
            <a:ext cx="1229760" cy="637200"/>
          </a:xfrm>
          <a:prstGeom prst="rect">
            <a:avLst/>
          </a:prstGeom>
          <a:noFill/>
          <a:ln>
            <a:solidFill>
              <a:srgbClr val="44449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200" i="1" strike="noStrike" spc="-1">
                <a:solidFill>
                  <a:srgbClr val="4444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Traiter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CPU (Beckhoff ou Arduino)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1"/>
          <p:cNvSpPr/>
          <p:nvPr/>
        </p:nvSpPr>
        <p:spPr>
          <a:xfrm>
            <a:off x="2670840" y="2595240"/>
            <a:ext cx="1230120" cy="637200"/>
          </a:xfrm>
          <a:prstGeom prst="rect">
            <a:avLst/>
          </a:prstGeom>
          <a:noFill/>
          <a:ln>
            <a:solidFill>
              <a:srgbClr val="44449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200" i="1" strike="noStrike" spc="-1">
                <a:solidFill>
                  <a:srgbClr val="4444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Acquérir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IHM (écran ou Internet)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2"/>
          <p:cNvSpPr/>
          <p:nvPr/>
        </p:nvSpPr>
        <p:spPr>
          <a:xfrm flipV="1">
            <a:off x="1465920" y="2899080"/>
            <a:ext cx="1204560" cy="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44492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23"/>
          <p:cNvSpPr/>
          <p:nvPr/>
        </p:nvSpPr>
        <p:spPr>
          <a:xfrm>
            <a:off x="3901320" y="2803680"/>
            <a:ext cx="412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44492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CustomShape 24"/>
          <p:cNvSpPr/>
          <p:nvPr/>
        </p:nvSpPr>
        <p:spPr>
          <a:xfrm>
            <a:off x="5544000" y="2803680"/>
            <a:ext cx="366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44492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CustomShape 25"/>
          <p:cNvSpPr/>
          <p:nvPr/>
        </p:nvSpPr>
        <p:spPr>
          <a:xfrm>
            <a:off x="1465920" y="2908080"/>
            <a:ext cx="106992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400" strike="noStrike" spc="-1">
                <a:solidFill>
                  <a:srgbClr val="4444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Commandes utilisateur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6"/>
          <p:cNvSpPr/>
          <p:nvPr/>
        </p:nvSpPr>
        <p:spPr>
          <a:xfrm flipV="1">
            <a:off x="7151400" y="2708280"/>
            <a:ext cx="575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444492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7"/>
          <p:cNvSpPr/>
          <p:nvPr/>
        </p:nvSpPr>
        <p:spPr>
          <a:xfrm>
            <a:off x="7489080" y="2236680"/>
            <a:ext cx="119808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fr-FR" sz="1400" strike="noStrike" spc="-1">
                <a:solidFill>
                  <a:srgbClr val="4444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Messages et/ou images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28"/>
          <p:cNvSpPr/>
          <p:nvPr/>
        </p:nvSpPr>
        <p:spPr>
          <a:xfrm>
            <a:off x="2000880" y="2710080"/>
            <a:ext cx="61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EF5C21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Line 29"/>
          <p:cNvSpPr/>
          <p:nvPr/>
        </p:nvSpPr>
        <p:spPr>
          <a:xfrm flipV="1">
            <a:off x="2000880" y="1805040"/>
            <a:ext cx="0" cy="904680"/>
          </a:xfrm>
          <a:prstGeom prst="line">
            <a:avLst/>
          </a:prstGeom>
          <a:ln w="28440">
            <a:solidFill>
              <a:srgbClr val="EF5C2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30"/>
          <p:cNvSpPr/>
          <p:nvPr/>
        </p:nvSpPr>
        <p:spPr>
          <a:xfrm>
            <a:off x="2000880" y="1805040"/>
            <a:ext cx="6655320" cy="20520"/>
          </a:xfrm>
          <a:prstGeom prst="line">
            <a:avLst/>
          </a:prstGeom>
          <a:ln w="28440">
            <a:solidFill>
              <a:srgbClr val="EF5C2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Line 31"/>
          <p:cNvSpPr/>
          <p:nvPr/>
        </p:nvSpPr>
        <p:spPr>
          <a:xfrm flipV="1">
            <a:off x="8656200" y="1815120"/>
            <a:ext cx="360" cy="1092960"/>
          </a:xfrm>
          <a:prstGeom prst="line">
            <a:avLst/>
          </a:prstGeom>
          <a:ln w="28440">
            <a:solidFill>
              <a:srgbClr val="EF5C2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Line 32"/>
          <p:cNvSpPr/>
          <p:nvPr/>
        </p:nvSpPr>
        <p:spPr>
          <a:xfrm flipV="1">
            <a:off x="7489080" y="2899440"/>
            <a:ext cx="1167120" cy="891360"/>
          </a:xfrm>
          <a:prstGeom prst="line">
            <a:avLst/>
          </a:prstGeom>
          <a:ln w="28440">
            <a:solidFill>
              <a:srgbClr val="EF5C2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Line 33"/>
          <p:cNvSpPr/>
          <p:nvPr/>
        </p:nvSpPr>
        <p:spPr>
          <a:xfrm flipV="1">
            <a:off x="7489080" y="3799440"/>
            <a:ext cx="360" cy="740160"/>
          </a:xfrm>
          <a:prstGeom prst="line">
            <a:avLst/>
          </a:prstGeom>
          <a:ln w="28440">
            <a:solidFill>
              <a:srgbClr val="EF5C2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34"/>
          <p:cNvSpPr/>
          <p:nvPr/>
        </p:nvSpPr>
        <p:spPr>
          <a:xfrm>
            <a:off x="8656560" y="2054520"/>
            <a:ext cx="961200" cy="7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400" strike="noStrike" spc="-1">
                <a:solidFill>
                  <a:srgbClr val="EF5C21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Placement des aiguilles</a:t>
            </a:r>
            <a:endParaRPr lang="fr-FR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Line 35"/>
          <p:cNvSpPr/>
          <p:nvPr/>
        </p:nvSpPr>
        <p:spPr>
          <a:xfrm>
            <a:off x="7151400" y="2908080"/>
            <a:ext cx="565920" cy="0"/>
          </a:xfrm>
          <a:prstGeom prst="line">
            <a:avLst/>
          </a:prstGeom>
          <a:ln w="28440">
            <a:solidFill>
              <a:srgbClr val="FEC32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Line 36"/>
          <p:cNvSpPr/>
          <p:nvPr/>
        </p:nvSpPr>
        <p:spPr>
          <a:xfrm>
            <a:off x="7714440" y="2908080"/>
            <a:ext cx="360" cy="654840"/>
          </a:xfrm>
          <a:prstGeom prst="line">
            <a:avLst/>
          </a:prstGeom>
          <a:ln w="28440">
            <a:solidFill>
              <a:srgbClr val="FEC32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Line 37"/>
          <p:cNvSpPr/>
          <p:nvPr/>
        </p:nvSpPr>
        <p:spPr>
          <a:xfrm>
            <a:off x="4107240" y="3559680"/>
            <a:ext cx="3607200" cy="0"/>
          </a:xfrm>
          <a:prstGeom prst="line">
            <a:avLst/>
          </a:prstGeom>
          <a:ln w="28440">
            <a:solidFill>
              <a:srgbClr val="FEC32E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38"/>
          <p:cNvSpPr/>
          <p:nvPr/>
        </p:nvSpPr>
        <p:spPr>
          <a:xfrm>
            <a:off x="4116240" y="3563280"/>
            <a:ext cx="360" cy="162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EC32E"/>
            </a:solidFill>
            <a:round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66318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Projet type « page blanche »</a:t>
            </a:r>
          </a:p>
          <a:p>
            <a:r>
              <a:rPr lang="fr-FR" dirty="0" smtClean="0"/>
              <a:t>3 solutions approfondies et une toute nouvelle d’aujourd’hui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75" y="0"/>
            <a:ext cx="2119312" cy="686472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47854" y="1324324"/>
            <a:ext cx="7504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710348"/>
              </p:ext>
            </p:extLst>
          </p:nvPr>
        </p:nvGraphicFramePr>
        <p:xfrm>
          <a:off x="228600" y="2480945"/>
          <a:ext cx="10850880" cy="1036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23392"/>
                <a:gridCol w="723392"/>
                <a:gridCol w="723392"/>
                <a:gridCol w="723392"/>
                <a:gridCol w="733552"/>
                <a:gridCol w="713232"/>
                <a:gridCol w="723392"/>
                <a:gridCol w="727456"/>
                <a:gridCol w="719328"/>
                <a:gridCol w="723392"/>
                <a:gridCol w="723392"/>
                <a:gridCol w="729488"/>
                <a:gridCol w="717296"/>
                <a:gridCol w="730504"/>
                <a:gridCol w="716280"/>
              </a:tblGrid>
              <a:tr h="604206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RP</a:t>
                      </a:r>
                    </a:p>
                  </a:txBody>
                  <a:tcPr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  <a:p>
                      <a:pPr algn="ctr"/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Sout</a:t>
                      </a:r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RP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</a:p>
                    <a:p>
                      <a:pPr algn="ctr"/>
                      <a:r>
                        <a:rPr lang="fr-FR" dirty="0" err="1" smtClean="0">
                          <a:solidFill>
                            <a:schemeClr val="tx1"/>
                          </a:solidFill>
                        </a:rPr>
                        <a:t>Sout</a:t>
                      </a:r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3044">
                <a:tc gridSpan="5"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solidFill>
                            <a:schemeClr val="tx1"/>
                          </a:solidFill>
                        </a:rPr>
                        <a:t>Conception et </a:t>
                      </a:r>
                      <a:r>
                        <a:rPr lang="fr-FR" sz="2000" dirty="0" err="1" smtClean="0">
                          <a:solidFill>
                            <a:schemeClr val="tx1"/>
                          </a:solidFill>
                        </a:rPr>
                        <a:t>Catia</a:t>
                      </a:r>
                      <a:endParaRPr lang="fr-FR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solidFill>
                            <a:schemeClr val="tx1"/>
                          </a:solidFill>
                        </a:rPr>
                        <a:t>Achats</a:t>
                      </a:r>
                      <a:endParaRPr lang="fr-FR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2000" dirty="0" smtClean="0">
                          <a:solidFill>
                            <a:schemeClr val="tx1"/>
                          </a:solidFill>
                        </a:rPr>
                        <a:t>Montage et essais</a:t>
                      </a:r>
                      <a:endParaRPr lang="fr-FR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19632106">
            <a:off x="751691" y="1930356"/>
            <a:ext cx="12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3 semaines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9632106">
            <a:off x="2227457" y="1922752"/>
            <a:ext cx="12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 semaines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9632106">
            <a:off x="4392621" y="1930356"/>
            <a:ext cx="12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4</a:t>
            </a:r>
            <a:r>
              <a:rPr lang="fr-FR" sz="140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semaines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9632106">
            <a:off x="6507159" y="1960693"/>
            <a:ext cx="12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 semaines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9632106">
            <a:off x="7265028" y="1931928"/>
            <a:ext cx="1264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fr-FR" sz="1400" dirty="0" smtClean="0">
                <a:solidFill>
                  <a:schemeClr val="accent2">
                    <a:lumMod val="75000"/>
                  </a:schemeClr>
                </a:solidFill>
              </a:rPr>
              <a:t> semaines</a:t>
            </a:r>
            <a:endParaRPr lang="fr-F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688080" y="3124200"/>
            <a:ext cx="350520" cy="362584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Connector 14"/>
          <p:cNvCxnSpPr/>
          <p:nvPr/>
        </p:nvCxnSpPr>
        <p:spPr>
          <a:xfrm>
            <a:off x="3474911" y="3124200"/>
            <a:ext cx="0" cy="393065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46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593975"/>
            <a:ext cx="10515600" cy="1325563"/>
          </a:xfrm>
        </p:spPr>
        <p:txBody>
          <a:bodyPr/>
          <a:lstStyle/>
          <a:p>
            <a:r>
              <a:rPr lang="fr-FR" dirty="0" smtClean="0"/>
              <a:t>Merci de votre attention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962" y="0"/>
            <a:ext cx="24210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823354"/>
            <a:ext cx="10914528" cy="49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</a:p>
          <a:p>
            <a:r>
              <a:rPr lang="fr-FR" dirty="0" smtClean="0"/>
              <a:t>Choix de conception : 3 solutions approfondies et un nouveau</a:t>
            </a:r>
          </a:p>
          <a:p>
            <a:r>
              <a:rPr lang="fr-FR" dirty="0" smtClean="0"/>
              <a:t>Planification - conclusion</a:t>
            </a:r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75" y="0"/>
            <a:ext cx="2119312" cy="686472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47854" y="1324324"/>
            <a:ext cx="750477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91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Cahier des Charges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34617704"/>
                  </p:ext>
                </p:extLst>
              </p:nvPr>
            </p:nvGraphicFramePr>
            <p:xfrm>
              <a:off x="4285484" y="1447800"/>
              <a:ext cx="6839716" cy="522480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022860"/>
                    <a:gridCol w="4816856"/>
                  </a:tblGrid>
                  <a:tr h="18834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Contraintes liées au tissage</a:t>
                          </a:r>
                          <a:endParaRPr lang="en-US" sz="10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  <a:tc>
                      <a:txBody>
                        <a:bodyPr/>
                        <a:lstStyle/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u="sng" dirty="0">
                              <a:effectLst/>
                            </a:rPr>
                            <a:t>Précision : 1 mm</a:t>
                          </a:r>
                          <a:endParaRPr lang="en-US" sz="1000" u="sng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u="sng" dirty="0">
                              <a:effectLst/>
                            </a:rPr>
                            <a:t>10 mm </a:t>
                          </a:r>
                          <a:r>
                            <a:rPr lang="fr-FR" sz="1000" u="sng" dirty="0" smtClean="0">
                              <a:effectLst/>
                            </a:rPr>
                            <a:t>d’écartement </a:t>
                          </a:r>
                          <a:r>
                            <a:rPr lang="fr-FR" sz="1000" dirty="0">
                              <a:effectLst/>
                            </a:rPr>
                            <a:t>entre les aiguilles selon 1D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Tension du fil </a:t>
                          </a:r>
                          <a14:m>
                            <m:oMath xmlns:m="http://schemas.openxmlformats.org/officeDocument/2006/math">
                              <m:r>
                                <a:rPr lang="fr-FR" sz="1000">
                                  <a:effectLst/>
                                  <a:latin typeface="Cambria Math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fr-FR" sz="1000" dirty="0">
                              <a:effectLst/>
                            </a:rPr>
                            <a:t> 15N, poids des aiguilles équivalent : force maximale = 30N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u="sng" dirty="0">
                              <a:effectLst/>
                            </a:rPr>
                            <a:t>Dimensions : 1200x900mm</a:t>
                          </a:r>
                          <a:endParaRPr lang="en-US" sz="1000" u="sng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Temps maximal de mise en place = 30 min </a:t>
                          </a:r>
                          <a:endParaRPr lang="fr-FR" sz="1000" dirty="0" smtClean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 smtClean="0">
                              <a:effectLst/>
                            </a:rPr>
                            <a:t>Taille </a:t>
                          </a:r>
                          <a:r>
                            <a:rPr lang="fr-FR" sz="1000" dirty="0">
                              <a:effectLst/>
                            </a:rPr>
                            <a:t>des aiguilles ≈30mm, diamètre &lt; 10 mm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Possibilité de rectifier le positionnement des aiguilles à la main</a:t>
                          </a:r>
                          <a:endParaRPr lang="en-US" sz="10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</a:tr>
                  <a:tr h="15592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Contraintes sur la machine générale</a:t>
                          </a:r>
                          <a:endParaRPr lang="en-US" sz="10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  <a:tc>
                      <a:txBody>
                        <a:bodyPr/>
                        <a:lstStyle/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Possibilité de basculer de 90°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Taille : à l’horizontale, le plateau doit être à 0,95 m du sol. A la verticale, il doit être au minimum à 0,70 m du sol, et ne doit pas dépasser 2m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Machine « présentable » pour salons, expos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Transportable en voiture : </a:t>
                          </a:r>
                          <a:r>
                            <a:rPr lang="fr-FR" sz="1000" u="sng" dirty="0">
                              <a:effectLst/>
                            </a:rPr>
                            <a:t>2m, 50-60 kg max</a:t>
                          </a:r>
                          <a:r>
                            <a:rPr lang="fr-FR" sz="1000" dirty="0">
                              <a:effectLst/>
                            </a:rPr>
                            <a:t>, pliable ou démontable si pas trop complexe</a:t>
                          </a:r>
                          <a:endParaRPr lang="en-US" sz="10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</a:tr>
                  <a:tr h="8910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Matériaux</a:t>
                          </a:r>
                          <a:endParaRPr lang="en-US" sz="10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  <a:tc>
                      <a:txBody>
                        <a:bodyPr/>
                        <a:lstStyle/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Composants et matériaux « </a:t>
                          </a:r>
                          <a:r>
                            <a:rPr lang="fr-FR" sz="1000" dirty="0" err="1">
                              <a:effectLst/>
                            </a:rPr>
                            <a:t>ecofriendly</a:t>
                          </a:r>
                          <a:r>
                            <a:rPr lang="fr-FR" sz="1000" dirty="0">
                              <a:effectLst/>
                            </a:rPr>
                            <a:t> »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Conception agile (récup sur machines inutilisées) appréciée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Matériau des chariots doit supporter la chaleur, et même éventuellement pourvoir accueillir un système pour collage</a:t>
                          </a:r>
                          <a:endParaRPr lang="en-US" sz="10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</a:tr>
                  <a:tr h="8910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Autres</a:t>
                          </a:r>
                          <a:endParaRPr lang="en-US" sz="10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  <a:tc>
                      <a:txBody>
                        <a:bodyPr/>
                        <a:lstStyle/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Consignes de sécurité : accès à l’armoire électrique sécurisé, arrêt d’urgence pour stopper la production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Branchement  sur le secteur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IHM = grille sur laquelle on place des points</a:t>
                          </a:r>
                          <a:endParaRPr lang="en-US" sz="10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34617704"/>
                  </p:ext>
                </p:extLst>
              </p:nvPr>
            </p:nvGraphicFramePr>
            <p:xfrm>
              <a:off x="4285484" y="1447800"/>
              <a:ext cx="6839716" cy="5224802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022860"/>
                    <a:gridCol w="4816856"/>
                  </a:tblGrid>
                  <a:tr h="18834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Contraintes liées au tissage</a:t>
                          </a:r>
                          <a:endParaRPr lang="en-US" sz="10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1916" marR="61916" marT="0" marB="0">
                        <a:blipFill rotWithShape="0">
                          <a:blip r:embed="rId2"/>
                          <a:stretch>
                            <a:fillRect l="-42099" t="-1618" r="-379" b="-178317"/>
                          </a:stretch>
                        </a:blipFill>
                      </a:tcPr>
                    </a:tc>
                  </a:tr>
                  <a:tr h="15592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Contraintes sur la machine générale</a:t>
                          </a:r>
                          <a:endParaRPr lang="en-US" sz="10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  <a:tc>
                      <a:txBody>
                        <a:bodyPr/>
                        <a:lstStyle/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Possibilité de basculer de 90°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Taille : à l’horizontale, le plateau doit être à 0,95 m du sol. A la verticale, il doit être au minimum à 0,70 m du sol, et ne doit pas dépasser 2m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Machine « présentable » pour salons, expos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Transportable en voiture : </a:t>
                          </a:r>
                          <a:r>
                            <a:rPr lang="fr-FR" sz="1000" u="sng" dirty="0">
                              <a:effectLst/>
                            </a:rPr>
                            <a:t>2m, 50-60 kg max</a:t>
                          </a:r>
                          <a:r>
                            <a:rPr lang="fr-FR" sz="1000" dirty="0">
                              <a:effectLst/>
                            </a:rPr>
                            <a:t>, pliable ou démontable si pas trop complexe</a:t>
                          </a:r>
                          <a:endParaRPr lang="en-US" sz="10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</a:tr>
                  <a:tr h="8910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>
                              <a:effectLst/>
                            </a:rPr>
                            <a:t>Matériaux</a:t>
                          </a:r>
                          <a:endParaRPr lang="en-US" sz="100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  <a:tc>
                      <a:txBody>
                        <a:bodyPr/>
                        <a:lstStyle/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Composants et matériaux « </a:t>
                          </a:r>
                          <a:r>
                            <a:rPr lang="fr-FR" sz="1000" dirty="0" err="1">
                              <a:effectLst/>
                            </a:rPr>
                            <a:t>ecofriendly</a:t>
                          </a:r>
                          <a:r>
                            <a:rPr lang="fr-FR" sz="1000" dirty="0">
                              <a:effectLst/>
                            </a:rPr>
                            <a:t> »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Conception agile (récup sur machines inutilisées) appréciée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Matériau des chariots doit supporter la chaleur, et même éventuellement pourvoir accueillir un système pour collage</a:t>
                          </a:r>
                          <a:endParaRPr lang="en-US" sz="10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</a:tr>
                  <a:tr h="89102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fr-FR" sz="1000" dirty="0">
                              <a:effectLst/>
                            </a:rPr>
                            <a:t>Autres</a:t>
                          </a:r>
                          <a:endParaRPr lang="en-US" sz="10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  <a:tc>
                      <a:txBody>
                        <a:bodyPr/>
                        <a:lstStyle/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Consignes de sécurité : accès à l’armoire électrique sécurisé, arrêt d’urgence pour stopper la production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Branchement  sur le secteur</a:t>
                          </a:r>
                          <a:endParaRPr lang="en-US" sz="1000" dirty="0">
                            <a:effectLst/>
                          </a:endParaRPr>
                        </a:p>
                        <a:p>
                          <a:pPr marL="342900" lvl="0" indent="-34290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  <a:buFont typeface="Symbol" charset="2"/>
                            <a:buChar char=""/>
                          </a:pPr>
                          <a:r>
                            <a:rPr lang="fr-FR" sz="1000" dirty="0">
                              <a:effectLst/>
                            </a:rPr>
                            <a:t>IHM = grille sur laquelle on place des points</a:t>
                          </a:r>
                          <a:endParaRPr lang="en-US" sz="1000" dirty="0">
                            <a:effectLst/>
                            <a:latin typeface="Calibri" charset="0"/>
                            <a:ea typeface="Calibri" charset="0"/>
                            <a:cs typeface="Times New Roman" charset="0"/>
                          </a:endParaRPr>
                        </a:p>
                      </a:txBody>
                      <a:tcPr marL="61916" marR="61916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75" y="0"/>
            <a:ext cx="2119312" cy="68647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6391" y="1593396"/>
            <a:ext cx="3419093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fr-FR" b="1" smtClean="0">
                <a:effectLst/>
                <a:latin typeface="Calibri" charset="0"/>
                <a:ea typeface="Calibri" charset="0"/>
                <a:cs typeface="Times New Roman" charset="0"/>
              </a:rPr>
              <a:t>But : placer des aiguilles de manière à pouvoir ensuite passer le fil autour</a:t>
            </a:r>
            <a:endParaRPr lang="en-US" sz="16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47854" y="1324324"/>
            <a:ext cx="750477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6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« Câbles en cascade»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3 axes et pince</a:t>
            </a:r>
          </a:p>
          <a:p>
            <a:r>
              <a:rPr lang="fr-FR" sz="2000" dirty="0" smtClean="0"/>
              <a:t>Câble : env. 250m, rigidité, poids</a:t>
            </a:r>
          </a:p>
          <a:p>
            <a:endParaRPr lang="fr-F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" b="27131"/>
          <a:stretch/>
        </p:blipFill>
        <p:spPr>
          <a:xfrm>
            <a:off x="2704351" y="1825625"/>
            <a:ext cx="6783298" cy="2218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24548" y="3672788"/>
            <a:ext cx="2448560" cy="4673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4868199" y="3894437"/>
            <a:ext cx="2532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 smtClean="0"/>
              <a:t>Vue en coupe du plateau</a:t>
            </a:r>
            <a:endParaRPr lang="fr-FR" i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9744075" y="171450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Salomé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75" y="0"/>
            <a:ext cx="2119312" cy="686472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47854" y="1324324"/>
            <a:ext cx="750477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40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Solution « Grille»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3 axes et pince</a:t>
            </a:r>
          </a:p>
          <a:p>
            <a:endParaRPr lang="fr-FR" sz="2000" dirty="0" smtClean="0"/>
          </a:p>
          <a:p>
            <a:endParaRPr lang="fr-FR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75" y="0"/>
            <a:ext cx="2119312" cy="686472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47854" y="1324324"/>
            <a:ext cx="750477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4" t="28897" r="35662" b="36819"/>
          <a:stretch/>
        </p:blipFill>
        <p:spPr bwMode="auto">
          <a:xfrm>
            <a:off x="947854" y="1825625"/>
            <a:ext cx="2528566" cy="2632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Groupe 35"/>
          <p:cNvGrpSpPr/>
          <p:nvPr/>
        </p:nvGrpSpPr>
        <p:grpSpPr>
          <a:xfrm>
            <a:off x="5199320" y="2257646"/>
            <a:ext cx="5752215" cy="2369638"/>
            <a:chOff x="5199320" y="2257646"/>
            <a:chExt cx="5752215" cy="2369638"/>
          </a:xfrm>
        </p:grpSpPr>
        <p:grpSp>
          <p:nvGrpSpPr>
            <p:cNvPr id="34" name="Groupe 33"/>
            <p:cNvGrpSpPr/>
            <p:nvPr/>
          </p:nvGrpSpPr>
          <p:grpSpPr>
            <a:xfrm>
              <a:off x="5199320" y="2257646"/>
              <a:ext cx="4763385" cy="2200361"/>
              <a:chOff x="4444409" y="2257646"/>
              <a:chExt cx="4763385" cy="2200361"/>
            </a:xfrm>
          </p:grpSpPr>
          <p:sp>
            <p:nvSpPr>
              <p:cNvPr id="22" name="ZoneTexte 21"/>
              <p:cNvSpPr txBox="1"/>
              <p:nvPr/>
            </p:nvSpPr>
            <p:spPr>
              <a:xfrm>
                <a:off x="6289158" y="2865189"/>
                <a:ext cx="10490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400" dirty="0" smtClean="0"/>
                  <a:t>1 – 1,5 mm</a:t>
                </a:r>
                <a:endParaRPr lang="fr-FR" sz="1400" dirty="0"/>
              </a:p>
            </p:txBody>
          </p:sp>
          <p:grpSp>
            <p:nvGrpSpPr>
              <p:cNvPr id="33" name="Groupe 32"/>
              <p:cNvGrpSpPr/>
              <p:nvPr/>
            </p:nvGrpSpPr>
            <p:grpSpPr>
              <a:xfrm>
                <a:off x="4444409" y="2257646"/>
                <a:ext cx="4763385" cy="2200361"/>
                <a:chOff x="4444409" y="2257646"/>
                <a:chExt cx="4763385" cy="2200361"/>
              </a:xfrm>
            </p:grpSpPr>
            <p:cxnSp>
              <p:nvCxnSpPr>
                <p:cNvPr id="9" name="Connecteur droit 8"/>
                <p:cNvCxnSpPr/>
                <p:nvPr/>
              </p:nvCxnSpPr>
              <p:spPr>
                <a:xfrm>
                  <a:off x="4444409" y="3508744"/>
                  <a:ext cx="3689498" cy="0"/>
                </a:xfrm>
                <a:prstGeom prst="line">
                  <a:avLst/>
                </a:prstGeom>
                <a:ln w="57150">
                  <a:solidFill>
                    <a:schemeClr val="bg2">
                      <a:lumMod val="1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Connecteur droit 13"/>
                <p:cNvCxnSpPr/>
                <p:nvPr/>
              </p:nvCxnSpPr>
              <p:spPr>
                <a:xfrm>
                  <a:off x="4444409" y="4183807"/>
                  <a:ext cx="3689498" cy="0"/>
                </a:xfrm>
                <a:prstGeom prst="line">
                  <a:avLst/>
                </a:prstGeom>
                <a:ln w="57150">
                  <a:solidFill>
                    <a:schemeClr val="bg2">
                      <a:lumMod val="1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Connecteur droit 14"/>
                <p:cNvCxnSpPr/>
                <p:nvPr/>
              </p:nvCxnSpPr>
              <p:spPr>
                <a:xfrm>
                  <a:off x="4747306" y="2257646"/>
                  <a:ext cx="0" cy="2083982"/>
                </a:xfrm>
                <a:prstGeom prst="line">
                  <a:avLst/>
                </a:prstGeom>
                <a:ln w="28575">
                  <a:solidFill>
                    <a:srgbClr val="FF2D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eur droit 16"/>
                <p:cNvCxnSpPr/>
                <p:nvPr/>
              </p:nvCxnSpPr>
              <p:spPr>
                <a:xfrm>
                  <a:off x="5860181" y="2257646"/>
                  <a:ext cx="0" cy="2083982"/>
                </a:xfrm>
                <a:prstGeom prst="line">
                  <a:avLst/>
                </a:prstGeom>
                <a:ln w="28575">
                  <a:solidFill>
                    <a:srgbClr val="FF2D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Connecteur droit 17"/>
                <p:cNvCxnSpPr/>
                <p:nvPr/>
              </p:nvCxnSpPr>
              <p:spPr>
                <a:xfrm>
                  <a:off x="7718286" y="2257646"/>
                  <a:ext cx="0" cy="2083982"/>
                </a:xfrm>
                <a:prstGeom prst="line">
                  <a:avLst/>
                </a:prstGeom>
                <a:ln w="28575">
                  <a:solidFill>
                    <a:srgbClr val="FF2D2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18"/>
                <p:cNvCxnSpPr/>
                <p:nvPr/>
              </p:nvCxnSpPr>
              <p:spPr>
                <a:xfrm>
                  <a:off x="4444409" y="4458007"/>
                  <a:ext cx="3572540" cy="0"/>
                </a:xfrm>
                <a:prstGeom prst="line">
                  <a:avLst/>
                </a:prstGeom>
                <a:ln w="2857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eur droit avec flèche 20"/>
                <p:cNvCxnSpPr/>
                <p:nvPr/>
              </p:nvCxnSpPr>
              <p:spPr>
                <a:xfrm>
                  <a:off x="6602819" y="3299637"/>
                  <a:ext cx="372139" cy="0"/>
                </a:xfrm>
                <a:prstGeom prst="straightConnector1">
                  <a:avLst/>
                </a:prstGeom>
                <a:ln w="19050">
                  <a:solidFill>
                    <a:schemeClr val="tx2"/>
                  </a:solidFill>
                  <a:headEnd type="arrow" w="med" len="med"/>
                  <a:tailEnd type="arrow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/>
                <p:cNvSpPr/>
                <p:nvPr/>
              </p:nvSpPr>
              <p:spPr>
                <a:xfrm>
                  <a:off x="4444409" y="3583173"/>
                  <a:ext cx="3572540" cy="499730"/>
                </a:xfrm>
                <a:prstGeom prst="rect">
                  <a:avLst/>
                </a:prstGeom>
                <a:solidFill>
                  <a:schemeClr val="accent4">
                    <a:alpha val="4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25" name="Connecteur droit avec flèche 24"/>
                <p:cNvCxnSpPr/>
                <p:nvPr/>
              </p:nvCxnSpPr>
              <p:spPr>
                <a:xfrm flipH="1">
                  <a:off x="8133907" y="4458007"/>
                  <a:ext cx="1073887" cy="0"/>
                </a:xfrm>
                <a:prstGeom prst="straightConnector1">
                  <a:avLst/>
                </a:prstGeom>
                <a:ln w="19050">
                  <a:solidFill>
                    <a:schemeClr val="tx2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onnecteur droit avec flèche 27"/>
                <p:cNvCxnSpPr/>
                <p:nvPr/>
              </p:nvCxnSpPr>
              <p:spPr>
                <a:xfrm flipH="1">
                  <a:off x="8068340" y="3508744"/>
                  <a:ext cx="1073887" cy="0"/>
                </a:xfrm>
                <a:prstGeom prst="straightConnector1">
                  <a:avLst/>
                </a:prstGeom>
                <a:ln w="19050">
                  <a:solidFill>
                    <a:schemeClr val="tx2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cteur droit avec flèche 28"/>
                <p:cNvCxnSpPr/>
                <p:nvPr/>
              </p:nvCxnSpPr>
              <p:spPr>
                <a:xfrm flipH="1">
                  <a:off x="8068340" y="3583173"/>
                  <a:ext cx="1073886" cy="600634"/>
                </a:xfrm>
                <a:prstGeom prst="straightConnector1">
                  <a:avLst/>
                </a:prstGeom>
                <a:ln w="19050">
                  <a:solidFill>
                    <a:schemeClr val="tx2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" name="ZoneTexte 34"/>
            <p:cNvSpPr txBox="1"/>
            <p:nvPr/>
          </p:nvSpPr>
          <p:spPr>
            <a:xfrm>
              <a:off x="9897137" y="3339467"/>
              <a:ext cx="98883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chemeClr val="tx2"/>
                  </a:solidFill>
                </a:rPr>
                <a:t>Grille</a:t>
              </a:r>
              <a:endParaRPr lang="fr-FR" sz="1600" dirty="0">
                <a:solidFill>
                  <a:schemeClr val="tx2"/>
                </a:solidFill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9962705" y="4288730"/>
              <a:ext cx="98883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sz="1600" dirty="0" smtClean="0">
                  <a:solidFill>
                    <a:schemeClr val="tx2"/>
                  </a:solidFill>
                </a:rPr>
                <a:t>Table</a:t>
              </a:r>
              <a:endParaRPr lang="fr-FR" sz="1600" dirty="0">
                <a:solidFill>
                  <a:schemeClr val="tx2"/>
                </a:solidFill>
              </a:endParaRPr>
            </a:p>
          </p:txBody>
        </p:sp>
      </p:grpSp>
      <p:sp>
        <p:nvSpPr>
          <p:cNvPr id="38" name="Accolade ouvrante 37"/>
          <p:cNvSpPr/>
          <p:nvPr/>
        </p:nvSpPr>
        <p:spPr>
          <a:xfrm>
            <a:off x="4880344" y="3583173"/>
            <a:ext cx="170121" cy="499730"/>
          </a:xfrm>
          <a:prstGeom prst="leftBrac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4072269" y="3678021"/>
            <a:ext cx="8931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chemeClr val="tx2"/>
                </a:solidFill>
              </a:rPr>
              <a:t>Mousse</a:t>
            </a:r>
            <a:endParaRPr lang="fr-FR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37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2"/>
          <p:cNvSpPr txBox="1"/>
          <p:nvPr/>
        </p:nvSpPr>
        <p:spPr>
          <a:xfrm>
            <a:off x="1980740" y="1604842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91910" indent="-293933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903" spc="-1">
                <a:latin typeface="Arial"/>
              </a:rPr>
              <a:t>Système roue-vis sans fin : </a:t>
            </a:r>
            <a:endParaRPr sz="1633"/>
          </a:p>
        </p:txBody>
      </p:sp>
      <p:pic>
        <p:nvPicPr>
          <p:cNvPr id="41" name="Picture 40"/>
          <p:cNvPicPr/>
          <p:nvPr/>
        </p:nvPicPr>
        <p:blipFill>
          <a:blip r:embed="rId2"/>
          <a:stretch/>
        </p:blipFill>
        <p:spPr>
          <a:xfrm>
            <a:off x="1769113" y="2090147"/>
            <a:ext cx="8645697" cy="4049660"/>
          </a:xfrm>
          <a:prstGeom prst="rect">
            <a:avLst/>
          </a:prstGeom>
          <a:ln>
            <a:noFill/>
          </a:ln>
        </p:spPr>
      </p:pic>
      <p:sp>
        <p:nvSpPr>
          <p:cNvPr id="42" name="Line 3"/>
          <p:cNvSpPr/>
          <p:nvPr/>
        </p:nvSpPr>
        <p:spPr>
          <a:xfrm>
            <a:off x="2123784" y="3598972"/>
            <a:ext cx="575444" cy="385371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TextShape 4"/>
          <p:cNvSpPr txBox="1"/>
          <p:nvPr/>
        </p:nvSpPr>
        <p:spPr>
          <a:xfrm>
            <a:off x="1532582" y="3238941"/>
            <a:ext cx="1079857" cy="389117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moteur</a:t>
            </a:r>
            <a:endParaRPr sz="1633" dirty="0"/>
          </a:p>
        </p:txBody>
      </p:sp>
      <p:sp>
        <p:nvSpPr>
          <p:cNvPr id="44" name="Line 5"/>
          <p:cNvSpPr/>
          <p:nvPr/>
        </p:nvSpPr>
        <p:spPr>
          <a:xfrm flipH="1" flipV="1">
            <a:off x="4201521" y="4506880"/>
            <a:ext cx="653171" cy="1632927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TextShape 7"/>
          <p:cNvSpPr txBox="1"/>
          <p:nvPr/>
        </p:nvSpPr>
        <p:spPr>
          <a:xfrm>
            <a:off x="4294924" y="6205124"/>
            <a:ext cx="1399819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embrayage</a:t>
            </a:r>
            <a:endParaRPr sz="1633" dirty="0"/>
          </a:p>
        </p:txBody>
      </p:sp>
      <p:sp>
        <p:nvSpPr>
          <p:cNvPr id="47" name="TextShape 8"/>
          <p:cNvSpPr txBox="1"/>
          <p:nvPr/>
        </p:nvSpPr>
        <p:spPr>
          <a:xfrm>
            <a:off x="6879522" y="5486636"/>
            <a:ext cx="1188445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vis sans fin</a:t>
            </a:r>
            <a:endParaRPr sz="1633"/>
          </a:p>
        </p:txBody>
      </p:sp>
      <p:sp>
        <p:nvSpPr>
          <p:cNvPr id="48" name="Line 9"/>
          <p:cNvSpPr/>
          <p:nvPr/>
        </p:nvSpPr>
        <p:spPr>
          <a:xfrm flipH="1" flipV="1">
            <a:off x="6422303" y="4376246"/>
            <a:ext cx="796215" cy="1051605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Shape 10"/>
          <p:cNvSpPr txBox="1"/>
          <p:nvPr/>
        </p:nvSpPr>
        <p:spPr>
          <a:xfrm>
            <a:off x="6879522" y="5486636"/>
            <a:ext cx="1188445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vis sans fin</a:t>
            </a:r>
            <a:endParaRPr sz="1633"/>
          </a:p>
        </p:txBody>
      </p:sp>
      <p:sp>
        <p:nvSpPr>
          <p:cNvPr id="50" name="TextShape 11"/>
          <p:cNvSpPr txBox="1"/>
          <p:nvPr/>
        </p:nvSpPr>
        <p:spPr>
          <a:xfrm>
            <a:off x="8904352" y="4584607"/>
            <a:ext cx="1267152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roue dentée</a:t>
            </a:r>
            <a:endParaRPr sz="1633"/>
          </a:p>
        </p:txBody>
      </p:sp>
      <p:sp>
        <p:nvSpPr>
          <p:cNvPr id="51" name="Line 12"/>
          <p:cNvSpPr/>
          <p:nvPr/>
        </p:nvSpPr>
        <p:spPr>
          <a:xfrm flipH="1" flipV="1">
            <a:off x="6422303" y="4376246"/>
            <a:ext cx="796215" cy="1051605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Line 13"/>
          <p:cNvSpPr/>
          <p:nvPr/>
        </p:nvSpPr>
        <p:spPr>
          <a:xfrm flipH="1" flipV="1">
            <a:off x="7663327" y="3919026"/>
            <a:ext cx="1253435" cy="790337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Line 14"/>
          <p:cNvSpPr/>
          <p:nvPr/>
        </p:nvSpPr>
        <p:spPr>
          <a:xfrm flipH="1">
            <a:off x="9165621" y="2684533"/>
            <a:ext cx="195951" cy="646639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TextShape 15"/>
          <p:cNvSpPr txBox="1"/>
          <p:nvPr/>
        </p:nvSpPr>
        <p:spPr>
          <a:xfrm>
            <a:off x="8682274" y="2298509"/>
            <a:ext cx="1489230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crémaillère</a:t>
            </a:r>
            <a:endParaRPr sz="1633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Hybride</a:t>
            </a:r>
            <a:endParaRPr lang="fr-FR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47854" y="1324324"/>
            <a:ext cx="750477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75" y="0"/>
            <a:ext cx="2119312" cy="68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430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2"/>
          <p:cNvSpPr txBox="1"/>
          <p:nvPr/>
        </p:nvSpPr>
        <p:spPr>
          <a:xfrm>
            <a:off x="1980740" y="1604842"/>
            <a:ext cx="8229627" cy="39774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91910" indent="-293933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903" spc="-1">
                <a:latin typeface="Arial"/>
              </a:rPr>
              <a:t>Système vis sans fin : </a:t>
            </a:r>
            <a:endParaRPr sz="1633"/>
          </a:p>
        </p:txBody>
      </p:sp>
      <p:pic>
        <p:nvPicPr>
          <p:cNvPr id="57" name="Picture 56"/>
          <p:cNvPicPr/>
          <p:nvPr/>
        </p:nvPicPr>
        <p:blipFill>
          <a:blip r:embed="rId2"/>
          <a:stretch/>
        </p:blipFill>
        <p:spPr>
          <a:xfrm>
            <a:off x="1644357" y="2218822"/>
            <a:ext cx="8827605" cy="4106159"/>
          </a:xfrm>
          <a:prstGeom prst="rect">
            <a:avLst/>
          </a:prstGeom>
          <a:ln>
            <a:noFill/>
          </a:ln>
        </p:spPr>
      </p:pic>
      <p:sp>
        <p:nvSpPr>
          <p:cNvPr id="58" name="Line 3"/>
          <p:cNvSpPr/>
          <p:nvPr/>
        </p:nvSpPr>
        <p:spPr>
          <a:xfrm>
            <a:off x="2307326" y="2808635"/>
            <a:ext cx="1045073" cy="653171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TextShape 4"/>
          <p:cNvSpPr txBox="1"/>
          <p:nvPr/>
        </p:nvSpPr>
        <p:spPr>
          <a:xfrm>
            <a:off x="1850106" y="2363826"/>
            <a:ext cx="1101438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moteur</a:t>
            </a:r>
            <a:endParaRPr sz="1633" dirty="0"/>
          </a:p>
        </p:txBody>
      </p:sp>
      <p:sp>
        <p:nvSpPr>
          <p:cNvPr id="60" name="Line 5"/>
          <p:cNvSpPr/>
          <p:nvPr/>
        </p:nvSpPr>
        <p:spPr>
          <a:xfrm flipV="1">
            <a:off x="4332156" y="3984343"/>
            <a:ext cx="261268" cy="1763562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TextShape 6"/>
          <p:cNvSpPr txBox="1"/>
          <p:nvPr/>
        </p:nvSpPr>
        <p:spPr>
          <a:xfrm>
            <a:off x="3719807" y="5943856"/>
            <a:ext cx="1546673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embrayage</a:t>
            </a:r>
            <a:endParaRPr sz="1633" dirty="0"/>
          </a:p>
        </p:txBody>
      </p:sp>
      <p:sp>
        <p:nvSpPr>
          <p:cNvPr id="62" name="Line 7"/>
          <p:cNvSpPr/>
          <p:nvPr/>
        </p:nvSpPr>
        <p:spPr>
          <a:xfrm>
            <a:off x="8512449" y="2416733"/>
            <a:ext cx="0" cy="979756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TextShape 8"/>
          <p:cNvSpPr txBox="1"/>
          <p:nvPr/>
        </p:nvSpPr>
        <p:spPr>
          <a:xfrm>
            <a:off x="8061108" y="1971270"/>
            <a:ext cx="2110722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support pour l'aiguille</a:t>
            </a:r>
            <a:endParaRPr sz="1633"/>
          </a:p>
        </p:txBody>
      </p:sp>
      <p:sp>
        <p:nvSpPr>
          <p:cNvPr id="64" name="Line 9"/>
          <p:cNvSpPr/>
          <p:nvPr/>
        </p:nvSpPr>
        <p:spPr>
          <a:xfrm flipH="1">
            <a:off x="6944839" y="2482050"/>
            <a:ext cx="130634" cy="1241025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TextShape 10"/>
          <p:cNvSpPr txBox="1"/>
          <p:nvPr/>
        </p:nvSpPr>
        <p:spPr>
          <a:xfrm>
            <a:off x="5965083" y="2090148"/>
            <a:ext cx="1793934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liaison hélicoïdale</a:t>
            </a:r>
            <a:endParaRPr sz="1633"/>
          </a:p>
        </p:txBody>
      </p:sp>
      <p:sp>
        <p:nvSpPr>
          <p:cNvPr id="66" name="Line 11"/>
          <p:cNvSpPr/>
          <p:nvPr/>
        </p:nvSpPr>
        <p:spPr>
          <a:xfrm flipH="1" flipV="1">
            <a:off x="7728644" y="3788392"/>
            <a:ext cx="849122" cy="1057484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TextShape 12"/>
          <p:cNvSpPr txBox="1"/>
          <p:nvPr/>
        </p:nvSpPr>
        <p:spPr>
          <a:xfrm>
            <a:off x="7881486" y="4845876"/>
            <a:ext cx="1188445" cy="314175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vis sans fin</a:t>
            </a:r>
            <a:endParaRPr sz="1633"/>
          </a:p>
        </p:txBody>
      </p:sp>
      <p:sp>
        <p:nvSpPr>
          <p:cNvPr id="68" name="Line 13"/>
          <p:cNvSpPr/>
          <p:nvPr/>
        </p:nvSpPr>
        <p:spPr>
          <a:xfrm flipV="1">
            <a:off x="2503277" y="5160051"/>
            <a:ext cx="718488" cy="422275"/>
          </a:xfrm>
          <a:prstGeom prst="line">
            <a:avLst/>
          </a:prstGeom>
          <a:ln>
            <a:solidFill>
              <a:srgbClr val="6666FF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TextShape 14"/>
          <p:cNvSpPr txBox="1"/>
          <p:nvPr/>
        </p:nvSpPr>
        <p:spPr>
          <a:xfrm>
            <a:off x="1644357" y="5582326"/>
            <a:ext cx="1969310" cy="546377"/>
          </a:xfrm>
          <a:prstGeom prst="rect">
            <a:avLst/>
          </a:prstGeom>
          <a:noFill/>
          <a:ln>
            <a:noFill/>
          </a:ln>
        </p:spPr>
        <p:txBody>
          <a:bodyPr lIns="81646" tIns="40823" rIns="81646" bIns="40823"/>
          <a:lstStyle/>
          <a:p>
            <a:r>
              <a:rPr lang="fr-FR" sz="1633" spc="-1">
                <a:solidFill>
                  <a:srgbClr val="6666FF"/>
                </a:solidFill>
                <a:latin typeface="Arial"/>
              </a:rPr>
              <a:t>liaison glissière motorisée</a:t>
            </a:r>
            <a:endParaRPr sz="1633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smtClean="0"/>
              <a:t>Solution Hybride</a:t>
            </a:r>
            <a:endParaRPr lang="fr-FR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947854" y="1324324"/>
            <a:ext cx="750477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675" y="0"/>
            <a:ext cx="2119312" cy="68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0162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89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Solution Plots autonomes : blocage ressorts</a:t>
            </a:r>
            <a:endParaRPr lang="en-US" sz="18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Un plot = deux plaques reliées par des ressorts</a:t>
            </a:r>
          </a:p>
        </p:txBody>
      </p:sp>
      <p:pic>
        <p:nvPicPr>
          <p:cNvPr id="85" name="Picture 5"/>
          <p:cNvPicPr/>
          <p:nvPr/>
        </p:nvPicPr>
        <p:blipFill>
          <a:blip r:embed="rId2"/>
          <a:stretch/>
        </p:blipFill>
        <p:spPr>
          <a:xfrm>
            <a:off x="11496600" y="0"/>
            <a:ext cx="2118960" cy="6864480"/>
          </a:xfrm>
          <a:prstGeom prst="rect">
            <a:avLst/>
          </a:prstGeom>
          <a:ln>
            <a:noFill/>
          </a:ln>
        </p:spPr>
      </p:pic>
      <p:sp>
        <p:nvSpPr>
          <p:cNvPr id="86" name="Line 3"/>
          <p:cNvSpPr/>
          <p:nvPr/>
        </p:nvSpPr>
        <p:spPr>
          <a:xfrm>
            <a:off x="947520" y="1324080"/>
            <a:ext cx="7504920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7" name="Picture 86"/>
          <p:cNvPicPr/>
          <p:nvPr/>
        </p:nvPicPr>
        <p:blipFill>
          <a:blip r:embed="rId3"/>
          <a:srcRect t="10628" r="40515" b="51571"/>
          <a:stretch/>
        </p:blipFill>
        <p:spPr>
          <a:xfrm>
            <a:off x="792360" y="2592360"/>
            <a:ext cx="3743640" cy="336924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rcRect t="46192" b="12860"/>
          <a:stretch/>
        </p:blipFill>
        <p:spPr>
          <a:xfrm>
            <a:off x="4893120" y="2592000"/>
            <a:ext cx="5834880" cy="3383640"/>
          </a:xfrm>
          <a:prstGeom prst="rect">
            <a:avLst/>
          </a:prstGeom>
          <a:ln>
            <a:noFill/>
          </a:ln>
        </p:spPr>
      </p:pic>
      <p:sp>
        <p:nvSpPr>
          <p:cNvPr id="89" name="TextShape 4"/>
          <p:cNvSpPr txBox="1"/>
          <p:nvPr/>
        </p:nvSpPr>
        <p:spPr>
          <a:xfrm>
            <a:off x="1080000" y="5990040"/>
            <a:ext cx="3240000" cy="489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Vue de face d'un binôme de plaques, aiguille sur la pièce épaisse</a:t>
            </a:r>
          </a:p>
        </p:txBody>
      </p:sp>
      <p:sp>
        <p:nvSpPr>
          <p:cNvPr id="90" name="TextShape 5"/>
          <p:cNvSpPr txBox="1"/>
          <p:nvPr/>
        </p:nvSpPr>
        <p:spPr>
          <a:xfrm>
            <a:off x="5184000" y="5990040"/>
            <a:ext cx="4320000" cy="489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r-FR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Vue latérale d'une plaque (ici, épaisse)</a:t>
            </a:r>
          </a:p>
        </p:txBody>
      </p:sp>
    </p:spTree>
    <p:extLst>
      <p:ext uri="{BB962C8B-B14F-4D97-AF65-F5344CB8AC3E}">
        <p14:creationId xmlns:p14="http://schemas.microsoft.com/office/powerpoint/2010/main" val="14570299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11740</TotalTime>
  <Words>332</Words>
  <Application>Microsoft Macintosh PowerPoint</Application>
  <PresentationFormat>Panorámica</PresentationFormat>
  <Paragraphs>165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Calibri</vt:lpstr>
      <vt:lpstr>Calibri Light</vt:lpstr>
      <vt:lpstr>Cambria Math</vt:lpstr>
      <vt:lpstr>Symbol</vt:lpstr>
      <vt:lpstr>Times New Roman</vt:lpstr>
      <vt:lpstr>Wingdings</vt:lpstr>
      <vt:lpstr>Arial</vt:lpstr>
      <vt:lpstr>Office Theme</vt:lpstr>
      <vt:lpstr>Mécatronique Groupe 07 Tricotissage</vt:lpstr>
      <vt:lpstr>Plan</vt:lpstr>
      <vt:lpstr>Cahier des Charges</vt:lpstr>
      <vt:lpstr>Solution « Câbles en cascade»</vt:lpstr>
      <vt:lpstr>Solution « Grille»</vt:lpstr>
      <vt:lpstr>Solution Hybride</vt:lpstr>
      <vt:lpstr>Solution Hybride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</vt:lpstr>
      <vt:lpstr>Merci de votre attention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Alexis Geisler</dc:creator>
  <cp:lastModifiedBy>María de las Nieves Ugarte Roqueñí</cp:lastModifiedBy>
  <cp:revision>17</cp:revision>
  <dcterms:created xsi:type="dcterms:W3CDTF">2016-11-06T09:35:21Z</dcterms:created>
  <dcterms:modified xsi:type="dcterms:W3CDTF">2017-09-26T14:40:04Z</dcterms:modified>
</cp:coreProperties>
</file>